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656" r:id="rId1"/>
  </p:sldMasterIdLst>
  <p:notesMasterIdLst>
    <p:notesMasterId r:id="rId30"/>
  </p:notesMasterIdLst>
  <p:sldIdLst>
    <p:sldId id="256" r:id="rId2"/>
    <p:sldId id="380" r:id="rId3"/>
    <p:sldId id="365" r:id="rId4"/>
    <p:sldId id="260" r:id="rId5"/>
    <p:sldId id="271" r:id="rId6"/>
    <p:sldId id="356" r:id="rId7"/>
    <p:sldId id="354" r:id="rId8"/>
    <p:sldId id="379" r:id="rId9"/>
    <p:sldId id="364" r:id="rId10"/>
    <p:sldId id="417" r:id="rId11"/>
    <p:sldId id="324" r:id="rId12"/>
    <p:sldId id="296" r:id="rId13"/>
    <p:sldId id="330" r:id="rId14"/>
    <p:sldId id="362" r:id="rId15"/>
    <p:sldId id="355" r:id="rId16"/>
    <p:sldId id="326" r:id="rId17"/>
    <p:sldId id="327" r:id="rId18"/>
    <p:sldId id="301" r:id="rId19"/>
    <p:sldId id="353" r:id="rId20"/>
    <p:sldId id="381" r:id="rId21"/>
    <p:sldId id="357" r:id="rId22"/>
    <p:sldId id="350" r:id="rId23"/>
    <p:sldId id="358" r:id="rId24"/>
    <p:sldId id="359" r:id="rId25"/>
    <p:sldId id="316" r:id="rId26"/>
    <p:sldId id="259" r:id="rId27"/>
    <p:sldId id="328" r:id="rId28"/>
    <p:sldId id="340" r:id="rId29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8" autoAdjust="0"/>
    <p:restoredTop sz="93933" autoAdjust="0"/>
  </p:normalViewPr>
  <p:slideViewPr>
    <p:cSldViewPr>
      <p:cViewPr varScale="1">
        <p:scale>
          <a:sx n="104" d="100"/>
          <a:sy n="104" d="100"/>
        </p:scale>
        <p:origin x="18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8FF7EC-E572-4CCD-B494-568B46E03336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789994-DEDE-4D46-8B19-0493E279ADB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954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89994-DEDE-4D46-8B19-0493E279ADBD}" type="slidenum">
              <a:rPr lang="he-IL" smtClean="0"/>
              <a:pPr>
                <a:defRPr/>
              </a:pPr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304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89994-DEDE-4D46-8B19-0493E279ADBD}" type="slidenum">
              <a:rPr lang="he-IL" smtClean="0"/>
              <a:pPr>
                <a:defRPr/>
              </a:pPr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642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ישר-זווית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קבוצה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צורה חופשית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צורה חופשית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11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ECCF9A-9742-4422-8DFF-298CEACD9411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12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13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1FB64C8-69C6-4CF9-B37E-BF3AEAFE24D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CF3D-D4C8-464F-B351-905614F11ED2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3555-3AFD-4581-9465-BEE3F70892B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19BD6-EDCD-4F25-A6AA-9E4DCA10DA5F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84CB-0A26-48FB-9C31-0E70CD93688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B2C14-AC4A-4F46-B609-E95D78EFAD83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A132F-B73D-4835-A580-7C90133F460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סוגר זוויתי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סוגר זוויתי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F1CC37-A46E-4D34-BEC4-049390952F57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7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8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902444-631C-4DAF-9860-76910655FDC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4D77B-86B6-446D-B6F2-95A3FC7662EF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D2B6DB-8A7E-4637-937C-C352F716637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5F3760-0056-495E-9B81-34E42FC6A74A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49AB20-69D0-4845-92D0-F91CE223508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ADA98-834A-440A-89C5-286DBAE72E70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42C9CC-962C-417D-B0F4-8E4A6843DBB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3C8C-23AC-4851-BA4B-71567834C400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43D55-4BBD-4919-ABCE-80BD4A36936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26C600-C9EB-4EC5-A93D-B343447ED510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8DA1F2-605E-4578-843F-5161C3E30A1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צורה חופשית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צורה חופשית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סוגר זוויתי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סוגר זוויתי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1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B4B7D-8FF1-418C-8D37-B31AAB48408D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12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13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5F486A-69CE-4BDC-91B1-065FFB69602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33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7152035-9132-4931-B8F0-6594D7055499}" type="datetimeFigureOut">
              <a:rPr lang="he-IL"/>
              <a:pPr>
                <a:defRPr/>
              </a:pPr>
              <a:t>ג'/סיון/תשפ"ג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C7BEBD1-060B-4076-B60A-723F8F1114C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8" r:id="rId1"/>
    <p:sldLayoutId id="2147484667" r:id="rId2"/>
    <p:sldLayoutId id="2147484669" r:id="rId3"/>
    <p:sldLayoutId id="2147484670" r:id="rId4"/>
    <p:sldLayoutId id="2147484671" r:id="rId5"/>
    <p:sldLayoutId id="2147484672" r:id="rId6"/>
    <p:sldLayoutId id="2147484666" r:id="rId7"/>
    <p:sldLayoutId id="2147484673" r:id="rId8"/>
    <p:sldLayoutId id="2147484674" r:id="rId9"/>
    <p:sldLayoutId id="2147484665" r:id="rId10"/>
    <p:sldLayoutId id="2147484664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Ehud.bit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כותרת 11"/>
          <p:cNvSpPr>
            <a:spLocks noGrp="1"/>
          </p:cNvSpPr>
          <p:nvPr>
            <p:ph type="ctrTitle"/>
          </p:nvPr>
        </p:nvSpPr>
        <p:spPr>
          <a:xfrm>
            <a:off x="566833" y="896279"/>
            <a:ext cx="7772400" cy="88431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ביטוח בריאות קבוצתי  </a:t>
            </a:r>
          </a:p>
        </p:txBody>
      </p:sp>
      <p:sp>
        <p:nvSpPr>
          <p:cNvPr id="14338" name="כותרת משנה 12"/>
          <p:cNvSpPr>
            <a:spLocks noGrp="1"/>
          </p:cNvSpPr>
          <p:nvPr>
            <p:ph type="subTitle" idx="1"/>
          </p:nvPr>
        </p:nvSpPr>
        <p:spPr>
          <a:xfrm>
            <a:off x="900113" y="2133600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he-IL" sz="4800" b="1" dirty="0">
                <a:solidFill>
                  <a:srgbClr val="376092"/>
                </a:solidFill>
              </a:rPr>
              <a:t>   עובדי/</a:t>
            </a:r>
            <a:r>
              <a:rPr lang="he-IL" sz="4800" b="1" dirty="0" err="1">
                <a:solidFill>
                  <a:srgbClr val="376092"/>
                </a:solidFill>
              </a:rPr>
              <a:t>גימלאי</a:t>
            </a:r>
            <a:r>
              <a:rPr lang="en-US" sz="4800" b="1" dirty="0">
                <a:solidFill>
                  <a:srgbClr val="376092"/>
                </a:solidFill>
              </a:rPr>
              <a:t> </a:t>
            </a:r>
            <a:r>
              <a:rPr lang="he-IL" sz="4800" b="1" dirty="0">
                <a:solidFill>
                  <a:srgbClr val="376092"/>
                </a:solidFill>
              </a:rPr>
              <a:t>סגל </a:t>
            </a:r>
            <a:r>
              <a:rPr lang="he-IL" sz="4800" b="1" dirty="0" err="1">
                <a:solidFill>
                  <a:srgbClr val="376092"/>
                </a:solidFill>
              </a:rPr>
              <a:t>מינהלי</a:t>
            </a:r>
            <a:endParaRPr lang="he-IL" sz="4800" b="1" dirty="0">
              <a:solidFill>
                <a:srgbClr val="376092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he-IL" sz="4800" b="1" dirty="0">
                <a:solidFill>
                  <a:srgbClr val="376092"/>
                </a:solidFill>
              </a:rPr>
              <a:t>אוניברסיטת  תל אביב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he-IL" sz="4800" b="1" dirty="0">
                <a:solidFill>
                  <a:srgbClr val="376092"/>
                </a:solidFill>
              </a:rPr>
              <a:t>ובני משפחותיהם</a:t>
            </a:r>
          </a:p>
          <a:p>
            <a:pPr marR="0" algn="ctr" eaLnBrk="1" hangingPunct="1">
              <a:lnSpc>
                <a:spcPct val="80000"/>
              </a:lnSpc>
            </a:pPr>
            <a:endParaRPr lang="he-IL" sz="4800" b="1" dirty="0">
              <a:solidFill>
                <a:srgbClr val="376092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he-IL" sz="4800" b="1" dirty="0">
                <a:solidFill>
                  <a:srgbClr val="376092"/>
                </a:solidFill>
              </a:rPr>
              <a:t> </a:t>
            </a:r>
          </a:p>
          <a:p>
            <a:pPr marR="0" algn="ctr" eaLnBrk="1" hangingPunct="1">
              <a:lnSpc>
                <a:spcPct val="80000"/>
              </a:lnSpc>
            </a:pPr>
            <a:endParaRPr lang="he-IL" sz="4800" b="1" dirty="0">
              <a:solidFill>
                <a:srgbClr val="376092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he-IL" sz="4800" b="1" dirty="0">
                <a:solidFill>
                  <a:srgbClr val="376092"/>
                </a:solidFill>
              </a:rPr>
              <a:t> </a:t>
            </a:r>
          </a:p>
          <a:p>
            <a:pPr marR="0" eaLnBrk="1" hangingPunct="1">
              <a:lnSpc>
                <a:spcPct val="80000"/>
              </a:lnSpc>
            </a:pPr>
            <a:endParaRPr lang="he-IL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12" y="6349191"/>
            <a:ext cx="1584176" cy="36933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מאי 2023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00F9A08A-E508-D463-3D8D-99D8E7090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661248"/>
            <a:ext cx="2628900" cy="1057275"/>
          </a:xfrm>
          <a:prstGeom prst="rect">
            <a:avLst/>
          </a:prstGeom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7AEB03DB-7E84-D114-478C-4CE1EB91A0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850" y="4077072"/>
            <a:ext cx="3203848" cy="10478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706090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he-IL" sz="4000" dirty="0"/>
            </a:br>
            <a:r>
              <a:rPr lang="he-IL" sz="4400" u="sng" dirty="0"/>
              <a:t>דוגמאות </a:t>
            </a:r>
          </a:p>
        </p:txBody>
      </p:sp>
      <p:sp>
        <p:nvSpPr>
          <p:cNvPr id="6" name="מלבן 5"/>
          <p:cNvSpPr/>
          <p:nvPr/>
        </p:nvSpPr>
        <p:spPr>
          <a:xfrm>
            <a:off x="467544" y="1164134"/>
            <a:ext cx="8135937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he-IL" sz="2800" b="1" dirty="0">
              <a:latin typeface="+mn-lt"/>
              <a:cs typeface="+mn-cs"/>
            </a:endParaRP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he-IL" sz="2800" b="1" dirty="0">
              <a:latin typeface="+mn-lt"/>
              <a:cs typeface="+mn-cs"/>
            </a:endParaRP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he-IL" sz="2800" b="1" dirty="0">
              <a:latin typeface="+mn-lt"/>
              <a:cs typeface="+mn-cs"/>
            </a:endParaRPr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89AAF129-62CE-F9B3-CA3E-BB9136C2C50F}"/>
              </a:ext>
            </a:extLst>
          </p:cNvPr>
          <p:cNvGraphicFramePr>
            <a:graphicFrameLocks noGrp="1"/>
          </p:cNvGraphicFramePr>
          <p:nvPr/>
        </p:nvGraphicFramePr>
        <p:xfrm>
          <a:off x="1076550" y="2098199"/>
          <a:ext cx="6372000" cy="1371600"/>
        </p:xfrm>
        <a:graphic>
          <a:graphicData uri="http://schemas.openxmlformats.org/drawingml/2006/table">
            <a:tbl>
              <a:tblPr rtl="1"/>
              <a:tblGrid>
                <a:gridCol w="1999948">
                  <a:extLst>
                    <a:ext uri="{9D8B030D-6E8A-4147-A177-3AD203B41FA5}">
                      <a16:colId xmlns:a16="http://schemas.microsoft.com/office/drawing/2014/main" val="529407888"/>
                    </a:ext>
                  </a:extLst>
                </a:gridCol>
                <a:gridCol w="1222926">
                  <a:extLst>
                    <a:ext uri="{9D8B030D-6E8A-4147-A177-3AD203B41FA5}">
                      <a16:colId xmlns:a16="http://schemas.microsoft.com/office/drawing/2014/main" val="35705191"/>
                    </a:ext>
                  </a:extLst>
                </a:gridCol>
                <a:gridCol w="1574563">
                  <a:extLst>
                    <a:ext uri="{9D8B030D-6E8A-4147-A177-3AD203B41FA5}">
                      <a16:colId xmlns:a16="http://schemas.microsoft.com/office/drawing/2014/main" val="713698436"/>
                    </a:ext>
                  </a:extLst>
                </a:gridCol>
                <a:gridCol w="1574563">
                  <a:extLst>
                    <a:ext uri="{9D8B030D-6E8A-4147-A177-3AD203B41FA5}">
                      <a16:colId xmlns:a16="http://schemas.microsoft.com/office/drawing/2014/main" val="196679511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rtl="1"/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AML </a:t>
                      </a:r>
                      <a:r>
                        <a:rPr lang="he-IL" sz="18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(לוקמיה) 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XOSPATA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83,000 ₪ </a:t>
                      </a:r>
                      <a:endParaRPr lang="he-IL" sz="1800" dirty="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effectLst/>
                        </a:rPr>
                        <a:t>1,000,000+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248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rtl="1"/>
                      <a:r>
                        <a:rPr lang="he-IL" sz="1800" b="1" dirty="0" err="1">
                          <a:solidFill>
                            <a:schemeClr val="tx2"/>
                          </a:solidFill>
                          <a:effectLst/>
                          <a:cs typeface="Arial" panose="020B0604020202020204" pitchFamily="34" charset="0"/>
                        </a:rPr>
                        <a:t>מיאלומה</a:t>
                      </a:r>
                      <a:r>
                        <a:rPr lang="he-IL" sz="1800" b="1" dirty="0">
                          <a:solidFill>
                            <a:schemeClr val="tx2"/>
                          </a:solidFill>
                          <a:effectLst/>
                          <a:cs typeface="Arial" panose="020B0604020202020204" pitchFamily="34" charset="0"/>
                        </a:rPr>
                        <a:t> נפוצה</a:t>
                      </a:r>
                      <a:endParaRPr lang="he-IL" sz="1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EMPLICITI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solidFill>
                            <a:srgbClr val="000000"/>
                          </a:solidFill>
                          <a:effectLst/>
                          <a:cs typeface="Arial" panose="020B0604020202020204" pitchFamily="34" charset="0"/>
                        </a:rPr>
                        <a:t>31,000 ₪</a:t>
                      </a:r>
                      <a:endParaRPr lang="he-IL" sz="1800" dirty="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effectLst/>
                        </a:rPr>
                        <a:t>500,000 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3127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rtl="1"/>
                      <a:r>
                        <a:rPr lang="he-IL" sz="1800" b="1" dirty="0">
                          <a:solidFill>
                            <a:schemeClr val="tx2"/>
                          </a:solidFill>
                          <a:effectLst/>
                          <a:cs typeface="Arial" panose="020B0604020202020204" pitchFamily="34" charset="0"/>
                        </a:rPr>
                        <a:t>סרטן יותרת הכליה</a:t>
                      </a:r>
                      <a:endParaRPr lang="he-IL" sz="1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keytruda</a:t>
                      </a:r>
                      <a:endParaRPr lang="en-US" sz="1800" b="1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solidFill>
                            <a:srgbClr val="000000"/>
                          </a:solidFill>
                          <a:effectLst/>
                          <a:cs typeface="Arial" panose="020B0604020202020204" pitchFamily="34" charset="0"/>
                        </a:rPr>
                        <a:t>26,000 ₪</a:t>
                      </a:r>
                      <a:endParaRPr lang="he-IL" sz="1800" dirty="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effectLst/>
                        </a:rPr>
                        <a:t>368,000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0215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rtl="1"/>
                      <a:r>
                        <a:rPr lang="he-IL" sz="1800" b="1" dirty="0">
                          <a:solidFill>
                            <a:schemeClr val="tx2"/>
                          </a:solidFill>
                          <a:effectLst/>
                          <a:cs typeface="Arial" panose="020B0604020202020204" pitchFamily="34" charset="0"/>
                        </a:rPr>
                        <a:t>סרטן כליות גרורתי</a:t>
                      </a:r>
                      <a:endParaRPr lang="he-IL" sz="1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800" b="1" dirty="0" err="1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OPdivO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solidFill>
                            <a:srgbClr val="000000"/>
                          </a:solidFill>
                          <a:effectLst/>
                          <a:cs typeface="Arial" panose="020B0604020202020204" pitchFamily="34" charset="0"/>
                        </a:rPr>
                        <a:t>25,000 ₪</a:t>
                      </a:r>
                      <a:endParaRPr lang="he-IL" sz="1800" dirty="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effectLst/>
                        </a:rPr>
                        <a:t>295,000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7728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rtl="1"/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cystic fibrosis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800" b="1" dirty="0" err="1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kalydeco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solidFill>
                            <a:srgbClr val="000000"/>
                          </a:solidFill>
                          <a:effectLst/>
                          <a:cs typeface="Arial" panose="020B0604020202020204" pitchFamily="34" charset="0"/>
                        </a:rPr>
                        <a:t>74,000 ₪</a:t>
                      </a:r>
                      <a:endParaRPr lang="he-IL" sz="1800" dirty="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effectLst/>
                        </a:rPr>
                        <a:t>700,000+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78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40312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מח עצמות  או תאי אב ,קרנית ,ריאה, לב, כליה, לבלב, מעי, רחם, שחלות, כבד.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איברים מלאכותיים (לב מכני)  וכן השתלת איבר מבע"ח.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קביעת הצורך להשתלה ע"י רופא מומחה מטעם המבוטח! 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כיסוי להוצאה הרפואית כגון – בדיקות הערכה לפני ההשתלה , דיאליזה , הוצאות לאשפוז וביצוע ההשתלה ,  קציר האיבר להשתלה .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הוצאות נלוות כגון- הוצאות לאיתור תורם מח עצם ,הטסה רפואית, מעקב אחרי ההשתלה . טיפולי המשך ,  גמלה לפני/אחרי ביצוע השתלה 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שיפוי - כיסוי להוצאה הרפואית ללא תקרה אצל ספק הסכם.  5 מיליון ₪ ספק שלא בהסכם.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מסלול פיצוי – 350,000 ₪ לפני ביצוע השתלה או אחרי ביצוע השתלה בחו"ל 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                    100,000 ₪ אחרי ביצוע השתלה בארץ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300" b="1" dirty="0"/>
              <a:t>החזר הוצאות (בדיקות רפואיות, טיסה ושהיה ) במקרה צורך לטיפול ניסיוני בחו"ל עקב מחלת סרטן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000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e-IL" sz="2100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השתלות איברים בארץ ובחו"ל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40312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400" b="1" u="sng" dirty="0"/>
              <a:t>עמידה באחד הקריטריונים מתוך שישה  : </a:t>
            </a:r>
            <a:endParaRPr lang="he-IL" sz="2400" b="1" dirty="0"/>
          </a:p>
          <a:p>
            <a:pPr marL="285750" indent="-285750">
              <a:buFont typeface="Arial" pitchFamily="34" charset="0"/>
              <a:buChar char="•"/>
            </a:pPr>
            <a:endParaRPr lang="he-IL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400" b="1" dirty="0"/>
              <a:t>  לא ניתן לבצע בארץ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400" b="1" dirty="0"/>
              <a:t>  סיכויי הצלחה או ההחלמה גבוהים בחו"ל.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400" b="1" dirty="0"/>
              <a:t>  זמן המתנה לטיפול בארץ לא סביר.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400" b="1" dirty="0"/>
              <a:t>  ניסיון גדול יותר בחו"ל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400" b="1" dirty="0"/>
              <a:t>  מניעת אובדן שמיעה או ראייה.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400" b="1" dirty="0"/>
              <a:t>  מניעת נכות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400" b="1" dirty="0"/>
              <a:t>  הצלת חיים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400" b="1" dirty="0"/>
              <a:t>סכום ביטוח- 1 מיליון  ₪ (ללא תקרה ספק הסכם )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400" b="1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e-IL" sz="2100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טיפול בחו"ל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ביצוע כל סוגי הניתוחים לפי החלטת המבוטח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.(ניתוח לתיקון עקמת </a:t>
            </a:r>
            <a:r>
              <a:rPr lang="en-US" sz="2800" b="1" dirty="0"/>
              <a:t>VBT</a:t>
            </a:r>
            <a:r>
              <a:rPr lang="he-IL" sz="2800" b="1" dirty="0"/>
              <a:t> לילד– 180,000 דולר)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כיסוי כל ההוצאה הרפואית </a:t>
            </a:r>
            <a:r>
              <a:rPr lang="he-IL" sz="1600" b="1" dirty="0"/>
              <a:t>(לרבות : אביזר מושתל ,התייעצות , בדיקות הדמיה )  </a:t>
            </a:r>
            <a:r>
              <a:rPr lang="he-IL" sz="2800" b="1" u="sng" dirty="0"/>
              <a:t>בתאום ניתוח ע"י המבטח</a:t>
            </a:r>
            <a:r>
              <a:rPr lang="he-IL" sz="2800" b="1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ללא תיאום- עד 400,000 ₪ / 200% לתקרת ספק הסכם בארץ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כיסוי הוצאות טיסה ושהייה באשפוז מעל 7 ימים  .  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 כיסוי הוצאות </a:t>
            </a:r>
            <a:r>
              <a:rPr lang="he-IL" sz="1800" b="1" dirty="0" err="1"/>
              <a:t>נילוות</a:t>
            </a:r>
            <a:r>
              <a:rPr lang="he-IL" sz="1800" b="1" dirty="0"/>
              <a:t> כגון –הטסה רפואית , העברה יבשתית, התייעצות בחו"ל , שיקום 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אפשרות הבאת מומחה לארץ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ניתוח פרטי בחו"ל  </a:t>
            </a:r>
          </a:p>
        </p:txBody>
      </p:sp>
    </p:spTree>
    <p:extLst>
      <p:ext uri="{BB962C8B-B14F-4D97-AF65-F5344CB8AC3E}">
        <p14:creationId xmlns:p14="http://schemas.microsoft.com/office/powerpoint/2010/main" val="4180737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התייעצות עם רופא מומחה – 2 בשנה , החזר 900 ₪ , 20% ה.ע.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בדיקות אבחנתיות- 5,000 ₪ לשנה .20% ה.ע.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u="sng" dirty="0"/>
              <a:t>כיסוי חדש- כתב שירות "</a:t>
            </a:r>
            <a:r>
              <a:rPr lang="he-IL" sz="2800" b="1" u="sng" dirty="0" err="1"/>
              <a:t>סמארט</a:t>
            </a:r>
            <a:r>
              <a:rPr lang="he-IL" sz="2800" b="1" u="sng" dirty="0"/>
              <a:t> דוקטור "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אמבולטורי </a:t>
            </a:r>
          </a:p>
        </p:txBody>
      </p:sp>
    </p:spTree>
    <p:extLst>
      <p:ext uri="{BB962C8B-B14F-4D97-AF65-F5344CB8AC3E}">
        <p14:creationId xmlns:p14="http://schemas.microsoft.com/office/powerpoint/2010/main" val="2436729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מציין מיקום תוכן 1"/>
          <p:cNvSpPr>
            <a:spLocks noGrp="1"/>
          </p:cNvSpPr>
          <p:nvPr>
            <p:ph idx="1"/>
          </p:nvPr>
        </p:nvSpPr>
        <p:spPr>
          <a:xfrm>
            <a:off x="611188" y="765175"/>
            <a:ext cx="8229600" cy="54006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he-IL" sz="5400" b="1" dirty="0">
                <a:solidFill>
                  <a:srgbClr val="073E87"/>
                </a:solidFill>
                <a:latin typeface="Candara" pitchFamily="34" charset="0"/>
              </a:rPr>
              <a:t>רובד הרחבה א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endParaRPr lang="he-IL" sz="4000" b="1" dirty="0">
              <a:solidFill>
                <a:srgbClr val="073E87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73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כיסוי למנתח , מרדים ובית החולים</a:t>
            </a:r>
            <a:r>
              <a:rPr lang="he-IL" sz="2800" b="1" u="sng" dirty="0"/>
              <a:t>-ספק הסכם בלבד  </a:t>
            </a:r>
            <a:r>
              <a:rPr lang="he-IL" sz="2800" b="1" dirty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 אביזר מושתל בניתוח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התייעצות עם רופא מומחה- 3 פעמים בשנה  . החזר עד 1,200 ₪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u="sng" dirty="0"/>
              <a:t>מבוטח חדש </a:t>
            </a:r>
            <a:r>
              <a:rPr lang="he-IL" sz="2800" b="1" dirty="0"/>
              <a:t>– תקופת אכשרה 3 חודשים. 9 חודשים בהקשר להריון .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ניתוח פרטי בארץ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במקרה טיפול שנכשל , יש כיסוי לניתוח ללא קיזוז.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שיפוי עד לתקרת ניתוח 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/>
              <a:t>M.R.I</a:t>
            </a:r>
            <a:r>
              <a:rPr lang="he-IL" sz="2800" b="1" dirty="0"/>
              <a:t> בשילוב </a:t>
            </a:r>
            <a:r>
              <a:rPr lang="en-US" sz="2800" b="1" dirty="0"/>
              <a:t>U.S</a:t>
            </a:r>
            <a:r>
              <a:rPr lang="he-IL" sz="2800" b="1" dirty="0"/>
              <a:t> לטיפול בשרירן ברחם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טיפול בדליות ברגליים-הזרקה תחת </a:t>
            </a:r>
            <a:r>
              <a:rPr lang="en-US" sz="2800" b="1" dirty="0"/>
              <a:t>U.S </a:t>
            </a: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לייזר נמוך עוצמה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גלי קול – טיפול לריסוק הסתיידות במפרקים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טיפולים בחום לבלוטת הערמונית 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תחליפי ניתוח בטכנולוגיה מתקדמת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חוות דעת שנייה בחו"ל 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חוות דעת שנייה לפתולוגיה 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פיזיותרפיה  -</a:t>
            </a:r>
            <a:r>
              <a:rPr lang="he-IL" sz="1600" b="1" dirty="0"/>
              <a:t>12 טיפולים למקרה . 150ש"ח לטיפול 20% ה.ע</a:t>
            </a:r>
            <a:r>
              <a:rPr lang="he-IL" sz="2800" b="1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בדיקות מעבדה לבדיקת </a:t>
            </a:r>
            <a:r>
              <a:rPr lang="he-IL" sz="2800" b="1" dirty="0" err="1"/>
              <a:t>נשאות</a:t>
            </a:r>
            <a:r>
              <a:rPr lang="he-IL" sz="2800" b="1" dirty="0"/>
              <a:t> גנטית- </a:t>
            </a:r>
            <a:r>
              <a:rPr lang="he-IL" sz="1600" b="1" dirty="0"/>
              <a:t>15,000 ₪ . 15%  ה.ע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התפתחות הילד- אבחון </a:t>
            </a:r>
            <a:r>
              <a:rPr lang="he-IL" sz="1600" b="1" dirty="0"/>
              <a:t>(1,500 ₪ 20% השתתפות עצמית)</a:t>
            </a:r>
            <a:r>
              <a:rPr lang="he-IL" sz="2800" b="1" dirty="0"/>
              <a:t>וטיפול </a:t>
            </a:r>
            <a:r>
              <a:rPr lang="he-IL" sz="1600" b="1" dirty="0"/>
              <a:t>(150 ₪ לטיפול , 12 טיפולים בשנה , 20% ה.ע  ) </a:t>
            </a:r>
            <a:r>
              <a:rPr lang="he-IL" sz="2800" b="1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בדיקות גנטיות לפני הריון </a:t>
            </a:r>
            <a:r>
              <a:rPr lang="he-IL" sz="1600" b="1" dirty="0"/>
              <a:t>(4,000 ₪ ) </a:t>
            </a:r>
            <a:r>
              <a:rPr lang="he-IL" sz="2800" b="1" dirty="0"/>
              <a:t>ובדיקות הריון </a:t>
            </a:r>
            <a:r>
              <a:rPr lang="he-IL" sz="1600" b="1" dirty="0"/>
              <a:t>(4,500 ₪ 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600" b="1" dirty="0"/>
              <a:t>פיצוי אשפוז סיבוכי הריון </a:t>
            </a:r>
            <a:r>
              <a:rPr lang="he-IL" sz="1600" b="1"/>
              <a:t>, מעקב הריון  </a:t>
            </a:r>
            <a:endParaRPr lang="he-IL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1600" b="1" dirty="0"/>
              <a:t>טיפולים אונקולוגיים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600" b="1" dirty="0"/>
              <a:t>גלי הלם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600" b="1" dirty="0"/>
              <a:t>הזרקות - חומרי סיכוך למפרקים, עמוד שדרה , וורידי גפיים, עין, הזעת יתר 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600" b="1" dirty="0"/>
              <a:t> פיצוי אחרי אשפוז ארוך – החל מהיום 3 לאשפוז , 400 ₪ ליום ועד 10 ימים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 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אמבולטורי-הפניית רופא מומחה  </a:t>
            </a:r>
            <a:r>
              <a:rPr lang="he-IL" sz="1200" u="sng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טיפולי פוריות לרבות הפריה חוץ גופית 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בדיקות רפואיות לפונדקאות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רפואה משלימה </a:t>
            </a:r>
            <a:r>
              <a:rPr lang="he-IL" sz="1600" b="1" dirty="0"/>
              <a:t>–(12 טיפולים בשנה. 150ש"ח . 20% השתתפות עצמית )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dirty="0"/>
              <a:t>תקופת אכשרה למבוטח חדש - 90 יום. הריון והתפתחות הילד 120 יום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0" cy="1143000"/>
          </a:xfr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016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403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רמת שימושים גבוהה בכיסויי הפוליסה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אין שינוי בפרמיה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רצף ביטוחי מלא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פתיחת חלון הזדמנויות להצטרפות /הרחבת הכיסוי -120 יום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שיפורים בכיסוי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4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400" b="1" dirty="0"/>
              <a:t>רפורמה 12.2023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2400" b="1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e-IL" sz="2100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חידוש הסכם </a:t>
            </a:r>
          </a:p>
        </p:txBody>
      </p:sp>
    </p:spTree>
    <p:extLst>
      <p:ext uri="{BB962C8B-B14F-4D97-AF65-F5344CB8AC3E}">
        <p14:creationId xmlns:p14="http://schemas.microsoft.com/office/powerpoint/2010/main" val="341641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179512" y="620688"/>
            <a:ext cx="88200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u="sng" dirty="0"/>
              <a:t>כיסויים חדשים והרחבת כיסוי קיים: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הגדלת סכום ביטוח לבדיקה פתולוגית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כיסוי לאביזר רפואי אחרי ניתוח – 2,500 ₪ למקרה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ליווי מקצועי ותמיכה בחולה קשה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טיפול בתא לחץ לחולה </a:t>
            </a:r>
            <a:r>
              <a:rPr lang="he-IL" sz="2800" b="1" dirty="0" err="1"/>
              <a:t>אונקולגי</a:t>
            </a:r>
            <a:r>
              <a:rPr lang="he-IL" sz="2800" b="1" dirty="0"/>
              <a:t> וסכרת-עד 6,000 ₪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טיפול בדום נשימה והפרעות נשימה בשינה –עד 4,000 ₪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הדפסת איברים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 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0" cy="1143000"/>
          </a:xfr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10486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מציין מיקום תוכן 1"/>
          <p:cNvSpPr>
            <a:spLocks noGrp="1"/>
          </p:cNvSpPr>
          <p:nvPr>
            <p:ph idx="1"/>
          </p:nvPr>
        </p:nvSpPr>
        <p:spPr>
          <a:xfrm>
            <a:off x="611188" y="765175"/>
            <a:ext cx="8229600" cy="54006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he-IL" sz="5400" b="1" dirty="0">
                <a:solidFill>
                  <a:srgbClr val="073E87"/>
                </a:solidFill>
                <a:latin typeface="Candara" pitchFamily="34" charset="0"/>
              </a:rPr>
              <a:t>רובד הרחבה ב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endParaRPr lang="he-IL" sz="4000" b="1" dirty="0">
              <a:solidFill>
                <a:srgbClr val="073E87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993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e-IL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dirty="0"/>
              <a:t>תום כיסוי בגיל 67.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/>
              <a:t>סכום ביטוח – 50,000 ₪  </a:t>
            </a:r>
            <a:r>
              <a:rPr lang="en-US" sz="2000" b="1" u="sng" dirty="0"/>
              <a:t>.</a:t>
            </a:r>
            <a:r>
              <a:rPr lang="he-IL" sz="2000" b="1" u="sng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dirty="0"/>
              <a:t>כיסוי עד שני מקרי ביטוח למבוגר – 50% מקרה שני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פיצוי עקב מחלה קשה  </a:t>
            </a:r>
          </a:p>
        </p:txBody>
      </p:sp>
    </p:spTree>
    <p:extLst>
      <p:ext uri="{BB962C8B-B14F-4D97-AF65-F5344CB8AC3E}">
        <p14:creationId xmlns:p14="http://schemas.microsoft.com/office/powerpoint/2010/main" val="2550293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95435"/>
              </p:ext>
            </p:extLst>
          </p:nvPr>
        </p:nvGraphicFramePr>
        <p:xfrm>
          <a:off x="1992702" y="1412776"/>
          <a:ext cx="5336790" cy="31909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63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42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אנמיה </a:t>
                      </a:r>
                      <a:r>
                        <a:rPr lang="he-IL" b="1" dirty="0" err="1"/>
                        <a:t>אפלסטית</a:t>
                      </a:r>
                      <a:r>
                        <a:rPr lang="he-IL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איבוד גפיים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התקף לב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סרטן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342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מחלת ריאות </a:t>
                      </a:r>
                    </a:p>
                    <a:p>
                      <a:pPr rtl="1"/>
                      <a:r>
                        <a:rPr lang="he-IL" b="1" dirty="0"/>
                        <a:t>כרונית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חרשות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ניתוח מעקפים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342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מחלת כבד סופנית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שיתוק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אי ספיקת כליות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342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תרדמת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כוויות קשות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ניתוח אבי העורקים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dirty="0"/>
              <a:t>4 קבוצות של מחלות למבוגר </a:t>
            </a:r>
          </a:p>
        </p:txBody>
      </p:sp>
      <p:sp>
        <p:nvSpPr>
          <p:cNvPr id="33816" name="TextBox 4"/>
          <p:cNvSpPr txBox="1">
            <a:spLocks noChangeArrowheads="1"/>
          </p:cNvSpPr>
          <p:nvPr/>
        </p:nvSpPr>
        <p:spPr bwMode="auto">
          <a:xfrm>
            <a:off x="2195736" y="5157192"/>
            <a:ext cx="5975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r" rtl="1">
              <a:buFont typeface="Arial" charset="0"/>
              <a:buChar char="•"/>
            </a:pPr>
            <a:r>
              <a:rPr lang="he-IL" b="1" dirty="0">
                <a:latin typeface="Lucida Sans Unicode" pitchFamily="34" charset="0"/>
              </a:rPr>
              <a:t> </a:t>
            </a:r>
          </a:p>
          <a:p>
            <a:pPr marL="285750" indent="-285750" algn="r" rtl="1">
              <a:buFont typeface="Arial" charset="0"/>
              <a:buChar char="•"/>
            </a:pPr>
            <a:endParaRPr lang="he-IL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12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endParaRPr lang="he-IL" sz="2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אביזרים רפואיים – 2,000 ₪ .30 חודשי ביטוח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800" b="1" dirty="0"/>
              <a:t>טיפול פסיכולוגי  -250 ₪ לטיפול, 12 בשנה, 25% ה.ע 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אמבולטורי-הפניית רופא מומחה  </a:t>
            </a:r>
            <a:r>
              <a:rPr lang="he-IL" sz="12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8663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b="1" dirty="0">
                <a:cs typeface="+mn-cs"/>
              </a:rPr>
              <a:t> </a:t>
            </a:r>
            <a:endParaRPr lang="he-IL" sz="4000" dirty="0">
              <a:cs typeface="+mn-cs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FD4542DC-55FE-4EE2-A6B2-359659354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62905"/>
              </p:ext>
            </p:extLst>
          </p:nvPr>
        </p:nvGraphicFramePr>
        <p:xfrm>
          <a:off x="1907704" y="854601"/>
          <a:ext cx="6939768" cy="41686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456000">
                  <a:extLst>
                    <a:ext uri="{9D8B030D-6E8A-4147-A177-3AD203B41FA5}">
                      <a16:colId xmlns:a16="http://schemas.microsoft.com/office/drawing/2014/main" val="3672822409"/>
                    </a:ext>
                  </a:extLst>
                </a:gridCol>
                <a:gridCol w="1161256">
                  <a:extLst>
                    <a:ext uri="{9D8B030D-6E8A-4147-A177-3AD203B41FA5}">
                      <a16:colId xmlns:a16="http://schemas.microsoft.com/office/drawing/2014/main" val="239693403"/>
                    </a:ext>
                  </a:extLst>
                </a:gridCol>
                <a:gridCol w="1161256">
                  <a:extLst>
                    <a:ext uri="{9D8B030D-6E8A-4147-A177-3AD203B41FA5}">
                      <a16:colId xmlns:a16="http://schemas.microsoft.com/office/drawing/2014/main" val="3506905694"/>
                    </a:ext>
                  </a:extLst>
                </a:gridCol>
                <a:gridCol w="1161256">
                  <a:extLst>
                    <a:ext uri="{9D8B030D-6E8A-4147-A177-3AD203B41FA5}">
                      <a16:colId xmlns:a16="http://schemas.microsoft.com/office/drawing/2014/main" val="114707223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הכיסוי </a:t>
                      </a:r>
                      <a:r>
                        <a:rPr lang="he-IL" sz="1200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הביטוחי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עד  67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מעל 67 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ילד </a:t>
                      </a:r>
                    </a:p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עד גיל 27 </a:t>
                      </a:r>
                    </a:p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שלישי ואילך חינם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4903606"/>
                  </a:ext>
                </a:extLst>
              </a:tr>
              <a:tr h="35509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u="sng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רובד בסיסי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השתלות איברים ,תרופות שלא בסל הבריאות, ניתוח פרטי בחו"ל, התייעצות עם רופא מומחה , בדיקות אבחנתיות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64.7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מימון מעסיק 25 ₪ 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118.6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23.7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8638338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u="sng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רובד הרחבה א </a:t>
                      </a: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- "ביטוח ניתוחים" -  </a:t>
                      </a:r>
                      <a:r>
                        <a:rPr lang="he-IL" sz="1200" u="sng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משלים </a:t>
                      </a:r>
                      <a:r>
                        <a:rPr lang="he-IL" sz="1200" u="sng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שב"ן</a:t>
                      </a:r>
                      <a:r>
                        <a:rPr lang="he-IL" sz="1200" u="sng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</a:t>
                      </a:r>
                    </a:p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פרק אמבולטורי </a:t>
                      </a:r>
                      <a:br>
                        <a:rPr lang="he-IL" sz="120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</a:b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135.8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מימון מעסיק 40 ₪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248.0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34.5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395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רובד הרחבה –א "ביטוח ניתוחים" -</a:t>
                      </a:r>
                      <a:r>
                        <a:rPr lang="he-IL" sz="1200" u="sng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שקל ראשון </a:t>
                      </a:r>
                    </a:p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פרק אמבולטורי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167.1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מימון מעסיק 40 ₪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320.2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37.7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534781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u="sng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רובד הרחבה- ב  </a:t>
                      </a:r>
                    </a:p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פיצוי בגילוי מחלה קשה </a:t>
                      </a:r>
                    </a:p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אביזרים רפואיים</a:t>
                      </a:r>
                    </a:p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he-I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פסיכולוגיה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75.5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3.2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ללא פיצוי מחלה קשה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5.4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16501"/>
                  </a:ext>
                </a:extLst>
              </a:tr>
            </a:tbl>
          </a:graphicData>
        </a:graphic>
      </p:graphicFrame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F1D0CFCA-B16B-4BDD-8F34-4CA8B51E8D28}"/>
              </a:ext>
            </a:extLst>
          </p:cNvPr>
          <p:cNvSpPr txBox="1"/>
          <p:nvPr/>
        </p:nvSpPr>
        <p:spPr>
          <a:xfrm>
            <a:off x="3884142" y="0"/>
            <a:ext cx="480265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400" b="1" dirty="0">
                <a:cs typeface="+mn-cs"/>
              </a:rPr>
              <a:t>פרמיה</a:t>
            </a:r>
            <a:r>
              <a:rPr lang="he-IL" b="1" dirty="0">
                <a:cs typeface="+mn-cs"/>
              </a:rPr>
              <a:t> </a:t>
            </a:r>
            <a:r>
              <a:rPr lang="he-IL" altLang="he-IL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ינואר 2023</a:t>
            </a:r>
            <a:endParaRPr kumimoji="0" lang="he-IL" altLang="he-I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66142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395288" y="908050"/>
            <a:ext cx="8424862" cy="56165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חברה מבטחת- מנורה מבטחים 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תחילת ביטוח – 1.7.2023.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מבוטחים קיימים- יבוטחו ברצף ביטוחי ברובד שבו מבוטחים 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הצטרפות עובדים שלא היו מבוטחים / בני משפחה שלא היו מבוטחים  ללא הצהרת בריאות במשך 90 יום מתחילת ההסכם  .תינוק שנולד (ללא סייג מצב רפואי קודם –הורים שהיו מבוטחים 12 חודש ), בני זוג חדשים. (</a:t>
            </a:r>
            <a:r>
              <a:rPr lang="he-IL" sz="1600" b="1" u="sng" dirty="0"/>
              <a:t>אין צירוף נכדים ,חתנים /כלות לביטוח </a:t>
            </a:r>
            <a:r>
              <a:rPr lang="he-IL" sz="1600" b="1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הצטרפות לרובד הרחבה א בתנאי הצטרפות לרובד הבסיס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הצטרפות לרובד הרחבה ב בתנאי הצטרפות לרובד הבסיס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הצטרפות בני משפחה לרובד </a:t>
            </a:r>
            <a:r>
              <a:rPr lang="he-IL" sz="1600" b="1" dirty="0" err="1"/>
              <a:t>הביטוחי</a:t>
            </a:r>
            <a:r>
              <a:rPr lang="he-IL" sz="1600" b="1" dirty="0"/>
              <a:t> של העובד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החרגות רפואיות מההסכם הקודם יבוטלו כעבור 12 חודש 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פרישה </a:t>
            </a:r>
            <a:r>
              <a:rPr lang="he-IL" sz="1600" b="1" dirty="0" err="1"/>
              <a:t>לגימלאות</a:t>
            </a:r>
            <a:r>
              <a:rPr lang="he-IL" sz="1600" b="1" dirty="0"/>
              <a:t>- המשך הביטוח בהוראת קבע אישית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1600" b="1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e-IL" sz="1600" b="1" u="sng" dirty="0"/>
              <a:t>משך תקופת הביטוח: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 תקופת הסכם הביטוח ל-5 שנים.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 סכומי הביטוח ודמי הביטוח יהיו צמודים למדד . 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4000" dirty="0"/>
              <a:t>תנאים כללים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395288" y="908050"/>
            <a:ext cx="8424862" cy="56165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rgbClr val="4F81BD"/>
              </a:buClr>
              <a:buFont typeface="Wingdings 3"/>
              <a:buChar char=""/>
              <a:defRPr/>
            </a:pPr>
            <a:endParaRPr lang="he-IL" u="sng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שרות צבאי –כיסוי מלא בפוליסה. נדרש אישור הצבא  לקבלת  טיפול פרטי.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u="sng" dirty="0"/>
              <a:t>רצף ביטוחי מביטוח פרטי/קבוצתי  בחברת מנורה </a:t>
            </a:r>
            <a:r>
              <a:rPr lang="he-IL" sz="1600" b="1" dirty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תשלום רובד הרחבה א רובד הרחבה ב- הוראת קבע אישית 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תשלום </a:t>
            </a:r>
            <a:r>
              <a:rPr lang="he-IL" sz="1600" b="1" dirty="0" err="1"/>
              <a:t>גימלאים</a:t>
            </a:r>
            <a:r>
              <a:rPr lang="he-IL" sz="1600" b="1" dirty="0"/>
              <a:t> בכל הרבדים –הוראת קבע אישית 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e-IL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e-IL" sz="1600" b="1" dirty="0"/>
              <a:t>מתן מסמכים למבוטח – חוברות פוליסה מעודכנות יופצו בהקדם  . 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4000" dirty="0"/>
              <a:t>כללי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4294967295"/>
          </p:nvPr>
        </p:nvSpPr>
        <p:spPr>
          <a:xfrm>
            <a:off x="395288" y="908050"/>
            <a:ext cx="8424862" cy="5616575"/>
          </a:xfrm>
        </p:spPr>
        <p:txBody>
          <a:bodyPr>
            <a:normAutofit/>
          </a:bodyPr>
          <a:lstStyle/>
          <a:p>
            <a:endParaRPr lang="he-IL" sz="2400" b="1" dirty="0"/>
          </a:p>
          <a:p>
            <a:pPr>
              <a:spcBef>
                <a:spcPts val="900"/>
              </a:spcBef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להגשת בקשה להחזר כספי באופן דיגיטלי: </a:t>
            </a:r>
            <a:r>
              <a:rPr lang="en-US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www.gilvardi.co.il</a:t>
            </a: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Bef>
                <a:spcPts val="900"/>
              </a:spcBef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לבירור פרטים בטלפון: 09-7663000 שלוחה 2</a:t>
            </a:r>
          </a:p>
          <a:p>
            <a:pPr>
              <a:spcBef>
                <a:spcPts val="900"/>
              </a:spcBef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לבירור פרטים בדואר אלקטרוני: </a:t>
            </a:r>
            <a:r>
              <a:rPr lang="en-US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tau@gilvardi.co.il</a:t>
            </a:r>
          </a:p>
          <a:p>
            <a:pPr algn="ctr"/>
            <a:endParaRPr lang="he-IL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6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חברת ייעוץ- "פרש קונספט"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אהוד ליפשיץ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  <a:hlinkClick r:id="rId2"/>
              </a:rPr>
              <a:t>Ehud.bit@gmail.com</a:t>
            </a:r>
            <a:endParaRPr lang="en-US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073-2291301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 idx="4294967295"/>
          </p:nvPr>
        </p:nvSpPr>
        <p:spPr>
          <a:xfrm>
            <a:off x="539552" y="332656"/>
            <a:ext cx="8229600" cy="720080"/>
          </a:xfrm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40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גיל ורדי  סוכנות לביטוח  </a:t>
            </a:r>
            <a:br>
              <a:rPr lang="he-IL" sz="40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2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4427686" y="404664"/>
            <a:ext cx="4127248" cy="52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91" tIns="46195" rIns="92391" bIns="46195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PGR </a:t>
            </a:r>
            <a:r>
              <a:rPr lang="he-IL" sz="28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הפער בין המצוי לרצוי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107505" y="337880"/>
            <a:ext cx="88571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פער בין מצוי ורצוי </a:t>
            </a:r>
          </a:p>
          <a:p>
            <a:pPr algn="ctr">
              <a:defRPr/>
            </a:pP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רמת הרפואה בישראל למול</a:t>
            </a:r>
          </a:p>
          <a:p>
            <a:pPr algn="ctr">
              <a:defRPr/>
            </a:pP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רמת </a:t>
            </a:r>
            <a:r>
              <a:rPr lang="he-IL" sz="3600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שירותי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הרפואה בישראל 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04863" y="2348880"/>
            <a:ext cx="648734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023394" y="2590129"/>
            <a:ext cx="3168650" cy="1008063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he-IL" altLang="he-IL" sz="1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106843" y="2516311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רמת הרפואה בישראל</a:t>
            </a:r>
            <a:endParaRPr lang="en-US" alt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AutoShape 35"/>
          <p:cNvSpPr>
            <a:spLocks noChangeArrowheads="1"/>
          </p:cNvSpPr>
          <p:nvPr/>
        </p:nvSpPr>
        <p:spPr bwMode="auto">
          <a:xfrm rot="3195767">
            <a:off x="2208213" y="3017167"/>
            <a:ext cx="414338" cy="919163"/>
          </a:xfrm>
          <a:prstGeom prst="downArrow">
            <a:avLst>
              <a:gd name="adj1" fmla="val 50000"/>
              <a:gd name="adj2" fmla="val 554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he-IL" sz="1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 rot="18627021">
            <a:off x="6678901" y="3186236"/>
            <a:ext cx="414337" cy="919162"/>
          </a:xfrm>
          <a:prstGeom prst="downArrow">
            <a:avLst>
              <a:gd name="adj1" fmla="val 50000"/>
              <a:gd name="adj2" fmla="val 554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he-IL" sz="1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AutoShape 37"/>
          <p:cNvSpPr>
            <a:spLocks noChangeArrowheads="1"/>
          </p:cNvSpPr>
          <p:nvPr/>
        </p:nvSpPr>
        <p:spPr bwMode="auto">
          <a:xfrm rot="2664192">
            <a:off x="2962486" y="3689854"/>
            <a:ext cx="414337" cy="919163"/>
          </a:xfrm>
          <a:prstGeom prst="downArrow">
            <a:avLst>
              <a:gd name="adj1" fmla="val 50000"/>
              <a:gd name="adj2" fmla="val 554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he-IL" sz="1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auto">
          <a:xfrm rot="19260958">
            <a:off x="5730553" y="3766516"/>
            <a:ext cx="414337" cy="919162"/>
          </a:xfrm>
          <a:prstGeom prst="downArrow">
            <a:avLst>
              <a:gd name="adj1" fmla="val 50000"/>
              <a:gd name="adj2" fmla="val 554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he-IL" sz="1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AutoShape 39"/>
          <p:cNvSpPr>
            <a:spLocks noChangeArrowheads="1"/>
          </p:cNvSpPr>
          <p:nvPr/>
        </p:nvSpPr>
        <p:spPr bwMode="auto">
          <a:xfrm>
            <a:off x="4322763" y="3900919"/>
            <a:ext cx="414337" cy="919163"/>
          </a:xfrm>
          <a:prstGeom prst="downArrow">
            <a:avLst>
              <a:gd name="adj1" fmla="val 50000"/>
              <a:gd name="adj2" fmla="val 554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he-IL" sz="1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AutoShape 40"/>
          <p:cNvSpPr>
            <a:spLocks noChangeArrowheads="1"/>
          </p:cNvSpPr>
          <p:nvPr/>
        </p:nvSpPr>
        <p:spPr bwMode="auto">
          <a:xfrm rot="16200000">
            <a:off x="6634163" y="2337717"/>
            <a:ext cx="414338" cy="919163"/>
          </a:xfrm>
          <a:prstGeom prst="downArrow">
            <a:avLst>
              <a:gd name="adj1" fmla="val 50000"/>
              <a:gd name="adj2" fmla="val 554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he-IL" sz="1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AutoShape 41"/>
          <p:cNvSpPr>
            <a:spLocks noChangeArrowheads="1"/>
          </p:cNvSpPr>
          <p:nvPr/>
        </p:nvSpPr>
        <p:spPr bwMode="auto">
          <a:xfrm rot="5400000">
            <a:off x="1982788" y="2337717"/>
            <a:ext cx="414338" cy="919163"/>
          </a:xfrm>
          <a:prstGeom prst="downArrow">
            <a:avLst>
              <a:gd name="adj1" fmla="val 50000"/>
              <a:gd name="adj2" fmla="val 554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he-IL" sz="1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7452320" y="2759992"/>
            <a:ext cx="10080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e-IL" sz="22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ציוד</a:t>
            </a:r>
            <a:endParaRPr lang="en-US" sz="2200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7242925" y="3750177"/>
            <a:ext cx="1298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e-IL" sz="22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תשתית</a:t>
            </a:r>
            <a:endParaRPr lang="en-US" sz="2200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 Box 45"/>
          <p:cNvSpPr txBox="1">
            <a:spLocks noChangeArrowheads="1"/>
          </p:cNvSpPr>
          <p:nvPr/>
        </p:nvSpPr>
        <p:spPr bwMode="auto">
          <a:xfrm>
            <a:off x="6192044" y="4409213"/>
            <a:ext cx="1298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e-IL" sz="22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טכנולוגיה</a:t>
            </a:r>
            <a:endParaRPr lang="en-US" sz="2200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Text Box 46"/>
          <p:cNvSpPr txBox="1">
            <a:spLocks noChangeArrowheads="1"/>
          </p:cNvSpPr>
          <p:nvPr/>
        </p:nvSpPr>
        <p:spPr bwMode="auto">
          <a:xfrm>
            <a:off x="4087812" y="4836251"/>
            <a:ext cx="12985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e-IL" sz="22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מחקר</a:t>
            </a:r>
            <a:endParaRPr lang="en-US" sz="2200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 Box 47"/>
          <p:cNvSpPr txBox="1">
            <a:spLocks noChangeArrowheads="1"/>
          </p:cNvSpPr>
          <p:nvPr/>
        </p:nvSpPr>
        <p:spPr bwMode="auto">
          <a:xfrm>
            <a:off x="2252663" y="4226098"/>
            <a:ext cx="1671266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e-IL" sz="22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ידע</a:t>
            </a:r>
            <a:endParaRPr lang="en-US" sz="2200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954088" y="3645818"/>
            <a:ext cx="12985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e-IL" sz="22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אקדמיה</a:t>
            </a:r>
            <a:endParaRPr lang="en-US" sz="2200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 Box 49"/>
          <p:cNvSpPr txBox="1">
            <a:spLocks noChangeArrowheads="1"/>
          </p:cNvSpPr>
          <p:nvPr/>
        </p:nvSpPr>
        <p:spPr bwMode="auto">
          <a:xfrm>
            <a:off x="755576" y="2564904"/>
            <a:ext cx="1298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e-IL" sz="22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רופאים</a:t>
            </a:r>
            <a:endParaRPr lang="en-US" sz="2200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522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564157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he-IL" sz="2400" dirty="0"/>
            </a:br>
            <a:r>
              <a:rPr lang="he-IL" sz="3200" dirty="0"/>
              <a:t>ביטוחי בריאות בישראל </a:t>
            </a:r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656013"/>
            <a:ext cx="12065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2563" y="3716338"/>
            <a:ext cx="13414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2051050" y="4652963"/>
            <a:ext cx="4608513" cy="1296987"/>
          </a:xfrm>
          <a:prstGeom prst="rect">
            <a:avLst/>
          </a:prstGeom>
          <a:solidFill>
            <a:srgbClr val="33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99"/>
            </a:extrusionClr>
          </a:sp3d>
        </p:spPr>
        <p:txBody>
          <a:bodyPr wrap="none" anchor="ctr">
            <a:flatTx/>
          </a:bodyPr>
          <a:lstStyle/>
          <a:p>
            <a:pPr algn="r" rtl="1"/>
            <a:endParaRPr lang="he-IL">
              <a:latin typeface="Lucida Sans Unicode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55875" y="3284538"/>
            <a:ext cx="3673475" cy="1296987"/>
          </a:xfrm>
          <a:prstGeom prst="rect">
            <a:avLst/>
          </a:prstGeom>
          <a:solidFill>
            <a:schemeClr val="accent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latin typeface="+mn-lt"/>
              <a:cs typeface="+mn-cs"/>
            </a:endParaRP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3275013" y="1687513"/>
            <a:ext cx="2376487" cy="1295400"/>
          </a:xfrm>
          <a:prstGeom prst="rect">
            <a:avLst/>
          </a:prstGeom>
          <a:solidFill>
            <a:srgbClr val="99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08000"/>
            </a:extrusionClr>
          </a:sp3d>
        </p:spPr>
        <p:txBody>
          <a:bodyPr wrap="none" anchor="ctr">
            <a:flatTx/>
          </a:bodyPr>
          <a:lstStyle/>
          <a:p>
            <a:pPr algn="r" rtl="1"/>
            <a:endParaRPr lang="he-IL">
              <a:latin typeface="Lucida Sans Unicode" pitchFamily="34" charset="0"/>
            </a:endParaRP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2484438" y="5084763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sz="2400" b="1">
                <a:latin typeface="Garamond" pitchFamily="18" charset="0"/>
              </a:rPr>
              <a:t>סל הבריאות הקבוע בחוק</a:t>
            </a:r>
            <a:endParaRPr lang="en-US" sz="2400" b="1">
              <a:latin typeface="Garamond" pitchFamily="18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627313" y="3716338"/>
            <a:ext cx="3600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sz="2400" b="1" dirty="0" err="1">
                <a:latin typeface="Garamond" pitchFamily="18" charset="0"/>
              </a:rPr>
              <a:t>שב"ן</a:t>
            </a:r>
            <a:r>
              <a:rPr lang="he-IL" sz="2400" b="1" dirty="0">
                <a:latin typeface="Garamond" pitchFamily="18" charset="0"/>
              </a:rPr>
              <a:t>-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2627313" y="212090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sz="2400" b="1">
                <a:latin typeface="Garamond" pitchFamily="18" charset="0"/>
              </a:rPr>
              <a:t>ביטוח פרטי</a:t>
            </a:r>
            <a:endParaRPr lang="en-US" sz="2400" b="1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תוכן 1"/>
          <p:cNvSpPr>
            <a:spLocks noGrp="1"/>
          </p:cNvSpPr>
          <p:nvPr>
            <p:ph idx="1"/>
          </p:nvPr>
        </p:nvSpPr>
        <p:spPr>
          <a:xfrm>
            <a:off x="251520" y="980728"/>
            <a:ext cx="8604000" cy="5112000"/>
          </a:xfrm>
        </p:spPr>
        <p:txBody>
          <a:bodyPr/>
          <a:lstStyle/>
          <a:p>
            <a:pPr eaLnBrk="1" hangingPunct="1"/>
            <a:r>
              <a:rPr lang="he-IL" sz="2400" b="1" dirty="0"/>
              <a:t>עלות חודשית מוזלת עבור עובד ובני משפחתו.</a:t>
            </a:r>
          </a:p>
          <a:p>
            <a:pPr eaLnBrk="1" hangingPunct="1"/>
            <a:endParaRPr lang="he-IL" sz="2400" b="1" dirty="0"/>
          </a:p>
          <a:p>
            <a:pPr eaLnBrk="1" hangingPunct="1"/>
            <a:r>
              <a:rPr lang="he-IL" sz="2400" b="1" u="sng" dirty="0"/>
              <a:t>היקף כיסוי רחב  . הגדרות משופרות . סכומי ביטוח .</a:t>
            </a:r>
          </a:p>
          <a:p>
            <a:pPr eaLnBrk="1" hangingPunct="1"/>
            <a:endParaRPr lang="he-IL" sz="2400" b="1" dirty="0"/>
          </a:p>
          <a:p>
            <a:pPr eaLnBrk="1" hangingPunct="1"/>
            <a:r>
              <a:rPr lang="he-IL" sz="2400" b="1" dirty="0"/>
              <a:t>תפירת ה"חליפה"  לפי צרכי הלקוח.גמישות בקביעת הכיסויים. </a:t>
            </a:r>
          </a:p>
          <a:p>
            <a:pPr eaLnBrk="1" hangingPunct="1"/>
            <a:endParaRPr lang="he-IL" sz="2400" b="1" dirty="0"/>
          </a:p>
          <a:p>
            <a:pPr eaLnBrk="1" hangingPunct="1"/>
            <a:r>
              <a:rPr lang="he-IL" sz="2400" b="1" u="sng" dirty="0"/>
              <a:t>צרוף ללא צורך במילוי הצהרות בריאות</a:t>
            </a:r>
            <a:r>
              <a:rPr lang="he-IL" sz="2400" b="1" dirty="0"/>
              <a:t>. </a:t>
            </a:r>
            <a:r>
              <a:rPr lang="he-IL" sz="1400" b="1" dirty="0"/>
              <a:t>(סייג מצב רפואי קודם בשנה א  לביטוח למבוטחים חדשים בלבד)</a:t>
            </a:r>
          </a:p>
          <a:p>
            <a:pPr eaLnBrk="1" hangingPunct="1"/>
            <a:endParaRPr lang="he-IL" sz="2400" b="1" dirty="0"/>
          </a:p>
          <a:p>
            <a:pPr eaLnBrk="1" hangingPunct="1"/>
            <a:r>
              <a:rPr lang="he-IL" sz="2400" b="1" u="sng" dirty="0"/>
              <a:t>אמנת שירות </a:t>
            </a:r>
          </a:p>
          <a:p>
            <a:pPr eaLnBrk="1" hangingPunct="1"/>
            <a:endParaRPr lang="he-IL" sz="2400" b="1" dirty="0"/>
          </a:p>
          <a:p>
            <a:pPr eaLnBrk="1" hangingPunct="1"/>
            <a:r>
              <a:rPr lang="he-IL" sz="2400" b="1" dirty="0"/>
              <a:t>ללא תקופות אכשרה </a:t>
            </a:r>
            <a:r>
              <a:rPr lang="he-IL" sz="1800" b="1" dirty="0"/>
              <a:t>(למעט בפרק אמבולטורי ופרק ניתוחים –מבוטח חדש בלבד ) .</a:t>
            </a:r>
          </a:p>
          <a:p>
            <a:pPr eaLnBrk="1" hangingPunct="1"/>
            <a:r>
              <a:rPr lang="he-IL" sz="2400" b="1" dirty="0"/>
              <a:t>המשכיות בפרישה.</a:t>
            </a:r>
          </a:p>
          <a:p>
            <a:pPr eaLnBrk="1" hangingPunct="1"/>
            <a:endParaRPr lang="he-IL" sz="2400" b="1" dirty="0"/>
          </a:p>
          <a:p>
            <a:pPr eaLnBrk="1" hangingPunct="1"/>
            <a:r>
              <a:rPr lang="he-IL" sz="2400" b="1" dirty="0"/>
              <a:t> </a:t>
            </a:r>
          </a:p>
          <a:p>
            <a:pPr eaLnBrk="1" hangingPunct="1"/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dirty="0"/>
              <a:t>יתרונות הפוליסה הקולקטיבית: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017963"/>
          </a:xfrm>
        </p:spPr>
        <p:txBody>
          <a:bodyPr/>
          <a:lstStyle/>
          <a:p>
            <a:pPr eaLnBrk="1" hangingPunct="1"/>
            <a:r>
              <a:rPr lang="he-IL" sz="3600" b="1" u="sng" dirty="0"/>
              <a:t>רובד בסיס- </a:t>
            </a:r>
            <a:r>
              <a:rPr lang="he-IL" sz="3600" b="1" dirty="0"/>
              <a:t>אירועי קטסטרופות ,התייעצויות , בדיקות אבחנתיות </a:t>
            </a:r>
          </a:p>
          <a:p>
            <a:pPr eaLnBrk="1" hangingPunct="1"/>
            <a:r>
              <a:rPr lang="he-IL" sz="3600" b="1" dirty="0"/>
              <a:t> </a:t>
            </a:r>
          </a:p>
          <a:p>
            <a:pPr eaLnBrk="1" hangingPunct="1"/>
            <a:r>
              <a:rPr lang="he-IL" sz="3600" b="1" u="sng" dirty="0"/>
              <a:t>רובד הרחבה א- </a:t>
            </a:r>
            <a:r>
              <a:rPr lang="he-IL" sz="3600" b="1" dirty="0"/>
              <a:t>ניתוח פרטי בארץ , פרק אמבולטורי רחב </a:t>
            </a:r>
          </a:p>
          <a:p>
            <a:pPr eaLnBrk="1" hangingPunct="1"/>
            <a:r>
              <a:rPr lang="he-IL" sz="3600" b="1" dirty="0"/>
              <a:t> </a:t>
            </a:r>
          </a:p>
          <a:p>
            <a:pPr eaLnBrk="1" hangingPunct="1"/>
            <a:r>
              <a:rPr lang="he-IL" sz="3600" b="1" u="sng" dirty="0"/>
              <a:t>רובד הרחבה ב- </a:t>
            </a:r>
            <a:r>
              <a:rPr lang="he-IL" sz="3600" b="1" dirty="0"/>
              <a:t>פיצוי בגילוי מחלה קשה , השלמות אמבולטורי  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dirty="0"/>
              <a:t>חלוקת כיסוי לשלושה רבדים  </a:t>
            </a:r>
          </a:p>
        </p:txBody>
      </p:sp>
    </p:spTree>
    <p:extLst>
      <p:ext uri="{BB962C8B-B14F-4D97-AF65-F5344CB8AC3E}">
        <p14:creationId xmlns:p14="http://schemas.microsoft.com/office/powerpoint/2010/main" val="211462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מציין מיקום תוכן 1"/>
          <p:cNvSpPr>
            <a:spLocks noGrp="1"/>
          </p:cNvSpPr>
          <p:nvPr>
            <p:ph idx="1"/>
          </p:nvPr>
        </p:nvSpPr>
        <p:spPr>
          <a:xfrm>
            <a:off x="611188" y="765175"/>
            <a:ext cx="8229600" cy="54006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he-IL" sz="5400" b="1" dirty="0">
                <a:solidFill>
                  <a:srgbClr val="073E87"/>
                </a:solidFill>
                <a:latin typeface="Candara" pitchFamily="34" charset="0"/>
              </a:rPr>
              <a:t>רובד בסיס 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endParaRPr lang="he-IL" sz="4000" b="1" dirty="0">
              <a:solidFill>
                <a:srgbClr val="073E87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7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מציין מיקום תוכן 1"/>
          <p:cNvSpPr>
            <a:spLocks noGrp="1"/>
          </p:cNvSpPr>
          <p:nvPr>
            <p:ph idx="1"/>
          </p:nvPr>
        </p:nvSpPr>
        <p:spPr>
          <a:xfrm>
            <a:off x="611188" y="765175"/>
            <a:ext cx="8229600" cy="54006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he-IL" sz="5400" b="1" dirty="0">
                <a:solidFill>
                  <a:srgbClr val="073E87"/>
                </a:solidFill>
                <a:latin typeface="Candara" pitchFamily="34" charset="0"/>
              </a:rPr>
              <a:t>קטסטרופה – אירוע שמשלב מקרה רפואי חמור ועלות גבוהה בטיפול.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endParaRPr lang="he-IL" sz="5400" b="1" dirty="0">
              <a:solidFill>
                <a:srgbClr val="073E87"/>
              </a:solidFill>
              <a:latin typeface="Candar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he-IL" sz="5400" b="1" dirty="0">
                <a:solidFill>
                  <a:srgbClr val="073E87"/>
                </a:solidFill>
                <a:latin typeface="Candara" pitchFamily="34" charset="0"/>
              </a:rPr>
              <a:t>נדרש כיסוי ביטוחי.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he-IL" sz="5400" b="1" dirty="0">
                <a:solidFill>
                  <a:srgbClr val="073E87"/>
                </a:solidFill>
                <a:latin typeface="Candara" pitchFamily="34" charset="0"/>
              </a:rPr>
              <a:t>  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endParaRPr lang="he-IL" sz="4000" b="1" dirty="0">
              <a:solidFill>
                <a:srgbClr val="073E87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2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40312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הגדרה רחבה. (חומר כימי או ביולוגי )( מחלות יתום )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3  מיליון ₪ (תרופה לפי פקודת הרוקחים 29 ג' – 500,000 ₪ ) - 3 שנים ומתחדש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 השתתפות עצמית - 150 ₪ לחודש בלבד לתרופה ועד 300 ₪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 אין השתתפות עצמית לתרופות למחלת סרטן/מעל 5,000 ₪ 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תשלום בגין טיפול למתן התרופה- 200 ₪ לטיפול . 60 טיפולים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מימון </a:t>
            </a:r>
            <a:r>
              <a:rPr lang="he-IL" sz="1800" b="1" dirty="0" err="1"/>
              <a:t>שב"ן</a:t>
            </a:r>
            <a:r>
              <a:rPr lang="he-IL" sz="1800" b="1" dirty="0"/>
              <a:t>- פיצוי 10% ועד 1,800 ₪ לחודש . 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מימון בדיקות גנטיות במחלת סרטן לקבלת החלטה על סוג/מינון תרופה – 15,000 ₪ למקרה ביטוח .15% ה.ע.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2 התייעצות בשנה עם </a:t>
            </a:r>
            <a:r>
              <a:rPr lang="he-IL" sz="1800" b="1" dirty="0" err="1"/>
              <a:t>אונקו</a:t>
            </a:r>
            <a:r>
              <a:rPr lang="he-IL" sz="1800" b="1" dirty="0"/>
              <a:t> </a:t>
            </a:r>
            <a:r>
              <a:rPr lang="he-IL" sz="1800" b="1" dirty="0" err="1"/>
              <a:t>גנטיקאי</a:t>
            </a:r>
            <a:r>
              <a:rPr lang="he-IL" sz="1800" b="1" dirty="0"/>
              <a:t> או פרמקולוג – 1,200 ₪ .20% ה.ע.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החזר הוצאות (בדיקות רפואיות, טיסה ושהיה ) במקרה צורך לטיפול ניסיוני בחו"ל עקב מחלת סרטן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u="sng" dirty="0"/>
              <a:t>כיסוי חדש- קנאביס עקב בעיה אונקולוגית –עד 5,000 ₪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800" b="1" dirty="0"/>
              <a:t> 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1800" b="1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u="sng" dirty="0"/>
              <a:t>תרופות שלא בסל הבריאות</a:t>
            </a:r>
          </a:p>
        </p:txBody>
      </p:sp>
    </p:spTree>
    <p:extLst>
      <p:ext uri="{BB962C8B-B14F-4D97-AF65-F5344CB8AC3E}">
        <p14:creationId xmlns:p14="http://schemas.microsoft.com/office/powerpoint/2010/main" val="447787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30958</TotalTime>
  <Words>1479</Words>
  <Application>Microsoft Office PowerPoint</Application>
  <PresentationFormat>‫הצגה על המסך (4:3)</PresentationFormat>
  <Paragraphs>307</Paragraphs>
  <Slides>28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11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40" baseType="lpstr">
      <vt:lpstr>Arial</vt:lpstr>
      <vt:lpstr>Calibri</vt:lpstr>
      <vt:lpstr>Candara</vt:lpstr>
      <vt:lpstr>David</vt:lpstr>
      <vt:lpstr>Garamond</vt:lpstr>
      <vt:lpstr>Lucida Sans Unicode</vt:lpstr>
      <vt:lpstr>Times New Roman</vt:lpstr>
      <vt:lpstr>Verdana</vt:lpstr>
      <vt:lpstr>Wingdings</vt:lpstr>
      <vt:lpstr>Wingdings 2</vt:lpstr>
      <vt:lpstr>Wingdings 3</vt:lpstr>
      <vt:lpstr>רחבה</vt:lpstr>
      <vt:lpstr>ביטוח בריאות קבוצתי  </vt:lpstr>
      <vt:lpstr>חידוש הסכם </vt:lpstr>
      <vt:lpstr>מצגת של PowerPoint‏</vt:lpstr>
      <vt:lpstr> ביטוחי בריאות בישראל </vt:lpstr>
      <vt:lpstr>יתרונות הפוליסה הקולקטיבית: </vt:lpstr>
      <vt:lpstr>חלוקת כיסוי לשלושה רבדים  </vt:lpstr>
      <vt:lpstr>מצגת של PowerPoint‏</vt:lpstr>
      <vt:lpstr>מצגת של PowerPoint‏</vt:lpstr>
      <vt:lpstr>תרופות שלא בסל הבריאות</vt:lpstr>
      <vt:lpstr> דוגמאות </vt:lpstr>
      <vt:lpstr>השתלות איברים בארץ ובחו"ל  </vt:lpstr>
      <vt:lpstr>טיפול בחו"ל </vt:lpstr>
      <vt:lpstr>ניתוח פרטי בחו"ל  </vt:lpstr>
      <vt:lpstr>אמבולטורי </vt:lpstr>
      <vt:lpstr>מצגת של PowerPoint‏</vt:lpstr>
      <vt:lpstr>ניתוח פרטי בארץ </vt:lpstr>
      <vt:lpstr>תחליפי ניתוח בטכנולוגיה מתקדמת </vt:lpstr>
      <vt:lpstr>אמבולטורי-הפניית רופא מומחה   </vt:lpstr>
      <vt:lpstr>מצגת של PowerPoint‏</vt:lpstr>
      <vt:lpstr>מצגת של PowerPoint‏</vt:lpstr>
      <vt:lpstr>מצגת של PowerPoint‏</vt:lpstr>
      <vt:lpstr>פיצוי עקב מחלה קשה  </vt:lpstr>
      <vt:lpstr>4 קבוצות של מחלות למבוגר </vt:lpstr>
      <vt:lpstr>אמבולטורי-הפניית רופא מומחה   </vt:lpstr>
      <vt:lpstr> </vt:lpstr>
      <vt:lpstr>תנאים כללים </vt:lpstr>
      <vt:lpstr>כללי </vt:lpstr>
      <vt:lpstr>גיל ורדי  סוכנות לביטוח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ביטוח בריאות קבוצתי לעובדי</dc:title>
  <dc:creator>Ilana</dc:creator>
  <cp:lastModifiedBy>ehud lifshitz</cp:lastModifiedBy>
  <cp:revision>559</cp:revision>
  <dcterms:created xsi:type="dcterms:W3CDTF">2013-04-09T12:08:54Z</dcterms:created>
  <dcterms:modified xsi:type="dcterms:W3CDTF">2023-05-28T13:15:54Z</dcterms:modified>
</cp:coreProperties>
</file>